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8"/>
  </p:notesMasterIdLst>
  <p:sldIdLst>
    <p:sldId id="256" r:id="rId2"/>
    <p:sldId id="258" r:id="rId3"/>
    <p:sldId id="259" r:id="rId4"/>
    <p:sldId id="273" r:id="rId5"/>
    <p:sldId id="260" r:id="rId6"/>
    <p:sldId id="261" r:id="rId7"/>
    <p:sldId id="257" r:id="rId8"/>
    <p:sldId id="265" r:id="rId9"/>
    <p:sldId id="264" r:id="rId10"/>
    <p:sldId id="262" r:id="rId11"/>
    <p:sldId id="269" r:id="rId12"/>
    <p:sldId id="266" r:id="rId13"/>
    <p:sldId id="267" r:id="rId14"/>
    <p:sldId id="272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746"/>
  </p:normalViewPr>
  <p:slideViewPr>
    <p:cSldViewPr snapToGrid="0" snapToObjects="1">
      <p:cViewPr varScale="1">
        <p:scale>
          <a:sx n="76" d="100"/>
          <a:sy n="76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4F6E8-9831-E54A-AA9F-AFFA57BD45BD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FAE31-FD19-924B-8606-B3ABF32D89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3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021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132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18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8112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035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777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88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601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3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505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98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855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43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91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FAE31-FD19-924B-8606-B3ABF32D8981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520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14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801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37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605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460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7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65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96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46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3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D9AAB64-F5C2-0A4B-8594-7EB830358E70}" type="datetimeFigureOut">
              <a:rPr kumimoji="1" lang="zh-TW" altLang="en-US" smtClean="0"/>
              <a:t>2020/6/15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80AB840-1592-7C4C-8013-31C767681D9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18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ravank/predicting-breast-cancer-using-pca-lda-in-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shravank/predicting-breast-cancer-using-pca-lda-in-r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uciml/breast-cancer-wisconsin-data/kernels" TargetMode="External"/><Relationship Id="rId3" Type="http://schemas.openxmlformats.org/officeDocument/2006/relationships/hyperlink" Target="https://www.kaggle.com/mirichoi0218/classification-breast-cancer-or-not-with-15-ml" TargetMode="External"/><Relationship Id="rId7" Type="http://schemas.openxmlformats.org/officeDocument/2006/relationships/hyperlink" Target="https://www.kaggle.com/bbloggsbott/feature-selection-correlation-and-p-value/input" TargetMode="External"/><Relationship Id="rId2" Type="http://schemas.openxmlformats.org/officeDocument/2006/relationships/hyperlink" Target="https://www.kaggle.com/shravank/predicting-breast-cancer-using-pca-lda-in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nncaa1/statistical-learning-tutorial-for-beginners/notebook" TargetMode="External"/><Relationship Id="rId5" Type="http://schemas.openxmlformats.org/officeDocument/2006/relationships/hyperlink" Target="https://www.kaggle.com/kanncaa1/statistical-learning-tutorial-for-beginners/data" TargetMode="External"/><Relationship Id="rId4" Type="http://schemas.openxmlformats.org/officeDocument/2006/relationships/hyperlink" Target="https://www.kaggle.com/paultimothymooney/decision-trees-for-binary-classification-0-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breast-cancer-wisconsin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richoi0218/classification-breast-cancer-or-not-with-15-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hravank/predicting-breast-cancer-using-pca-lda-in-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richoi0218/classification-breast-cancer-or-not-with-15-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www.kaggle.com/mirichoi0218/classification-breast-cancer-or-not-with-15-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7B34F-DBD4-0B4D-83E9-2A35A6F0C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TW" b="1" dirty="0"/>
              <a:t>Breast Cancer Wisconsin (Diagnostic) Data Set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CBC297-871A-3D49-93A5-DF10C53E2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Group1	108753127</a:t>
            </a:r>
            <a:r>
              <a:rPr lang="en-US" altLang="zh-TW" sz="2100" dirty="0"/>
              <a:t>	</a:t>
            </a:r>
            <a:r>
              <a:rPr lang="zh-TW" altLang="en-US" sz="2100" dirty="0"/>
              <a:t>許育庭</a:t>
            </a:r>
            <a:endParaRPr lang="en-US" altLang="zh-TW" sz="2100" dirty="0"/>
          </a:p>
          <a:p>
            <a:r>
              <a:rPr lang="en-US" altLang="zh-TW" sz="2100" dirty="0"/>
              <a:t>	108753102	</a:t>
            </a:r>
            <a:r>
              <a:rPr lang="zh-TW" altLang="en-US" sz="2100" dirty="0"/>
              <a:t>吳映函</a:t>
            </a:r>
            <a:endParaRPr lang="en-US" altLang="zh-TW" sz="2100" dirty="0"/>
          </a:p>
          <a:p>
            <a:r>
              <a:rPr lang="en-US" altLang="zh-TW" sz="2100" dirty="0"/>
              <a:t>	108753144	</a:t>
            </a:r>
            <a:r>
              <a:rPr lang="zh-TW" altLang="en-US" sz="2100" dirty="0"/>
              <a:t>陳瑀芋</a:t>
            </a:r>
            <a:endParaRPr lang="en-US" altLang="zh-TW" sz="2100" dirty="0"/>
          </a:p>
        </p:txBody>
      </p:sp>
    </p:spTree>
    <p:extLst>
      <p:ext uri="{BB962C8B-B14F-4D97-AF65-F5344CB8AC3E}">
        <p14:creationId xmlns:p14="http://schemas.microsoft.com/office/powerpoint/2010/main" val="151504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B7984-5B02-6941-8D9F-FD7C9250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5-fold Cross Validation 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24F7E34-3865-6E49-95F9-531E0CDD1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691322"/>
              </p:ext>
            </p:extLst>
          </p:nvPr>
        </p:nvGraphicFramePr>
        <p:xfrm>
          <a:off x="4842669" y="708712"/>
          <a:ext cx="5156200" cy="2586990"/>
        </p:xfrm>
        <a:graphic>
          <a:graphicData uri="http://schemas.openxmlformats.org/drawingml/2006/table">
            <a:tbl>
              <a:tblPr/>
              <a:tblGrid>
                <a:gridCol w="1289050">
                  <a:extLst>
                    <a:ext uri="{9D8B030D-6E8A-4147-A177-3AD203B41FA5}">
                      <a16:colId xmlns:a16="http://schemas.microsoft.com/office/drawing/2014/main" val="3232166827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358484782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79795942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3990627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">
                          <a:effectLst/>
                        </a:rPr>
                        <a:t>models</a:t>
                      </a: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5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bestval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valauc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testauc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222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rpart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dirty="0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53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nb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6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knn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70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rf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391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>
                          <a:effectLst/>
                        </a:rPr>
                        <a:t>gbm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svm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36" marR="28836" marT="28836" marB="2883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22855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9A9876B-1F78-4048-BAA1-1F69FB859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323165"/>
            <a:ext cx="59782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B19217-2EF7-B24B-B17E-53B1485C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52685"/>
              </p:ext>
            </p:extLst>
          </p:nvPr>
        </p:nvGraphicFramePr>
        <p:xfrm>
          <a:off x="4842669" y="4075331"/>
          <a:ext cx="5156200" cy="2586990"/>
        </p:xfrm>
        <a:graphic>
          <a:graphicData uri="http://schemas.openxmlformats.org/drawingml/2006/table">
            <a:tbl>
              <a:tblPr/>
              <a:tblGrid>
                <a:gridCol w="1289050">
                  <a:extLst>
                    <a:ext uri="{9D8B030D-6E8A-4147-A177-3AD203B41FA5}">
                      <a16:colId xmlns:a16="http://schemas.microsoft.com/office/drawing/2014/main" val="2866169688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851891913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382995963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706311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" dirty="0">
                          <a:effectLst/>
                        </a:rPr>
                        <a:t>models</a:t>
                      </a: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bestval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valauc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EB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 err="1">
                          <a:effectLst/>
                        </a:rPr>
                        <a:t>testauc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9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rpart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dirty="0">
                          <a:effectLst/>
                        </a:rPr>
                        <a:t>2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0.918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67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nb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8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knn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70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rf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0.952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0.951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90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gbm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0.953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0.943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5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dirty="0" err="1">
                          <a:effectLst/>
                        </a:rPr>
                        <a:t>svm</a:t>
                      </a:r>
                      <a:endParaRPr lang="en" dirty="0">
                        <a:effectLst/>
                      </a:endParaRP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14300" marR="114300" marT="47625" marB="4762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</a:t>
                      </a:r>
                      <a:endParaRPr lang="zh-TW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713" marR="27713" marT="27713" marB="27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53528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30308E5-D4C6-5D4F-B221-FF4799C47962}"/>
              </a:ext>
            </a:extLst>
          </p:cNvPr>
          <p:cNvSpPr txBox="1"/>
          <p:nvPr/>
        </p:nvSpPr>
        <p:spPr>
          <a:xfrm>
            <a:off x="4639470" y="3429000"/>
            <a:ext cx="591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Selected features</a:t>
            </a:r>
            <a:br>
              <a:rPr kumimoji="1" lang="en-US" altLang="zh-TW" dirty="0"/>
            </a:br>
            <a:r>
              <a:rPr kumimoji="1" lang="en-US" altLang="zh-TW" dirty="0"/>
              <a:t>(remove one of the feature while both features are over 0.75)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FA195-D4D9-C44E-A497-B6C674B09FC8}"/>
              </a:ext>
            </a:extLst>
          </p:cNvPr>
          <p:cNvSpPr txBox="1"/>
          <p:nvPr/>
        </p:nvSpPr>
        <p:spPr>
          <a:xfrm>
            <a:off x="6872843" y="323166"/>
            <a:ext cx="17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All features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304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657B6-3646-5A45-99DB-70134C29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SVM performance</a:t>
            </a:r>
            <a:br>
              <a:rPr kumimoji="1" lang="en-US" altLang="zh-TW" dirty="0"/>
            </a:br>
            <a:r>
              <a:rPr kumimoji="1" lang="en-US" altLang="zh-TW" sz="2000" dirty="0"/>
              <a:t>(compares with null model)</a:t>
            </a:r>
            <a:endParaRPr kumimoji="1" lang="zh-TW" altLang="en-US" sz="20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1E937A1-361D-7E4D-9846-6319A5974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133506"/>
              </p:ext>
            </p:extLst>
          </p:nvPr>
        </p:nvGraphicFramePr>
        <p:xfrm>
          <a:off x="4004663" y="4743620"/>
          <a:ext cx="7315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Test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0.9718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0.9524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0.9646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A725CA08-B7F5-914F-BCA3-4CDCA6404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738793"/>
              </p:ext>
            </p:extLst>
          </p:nvPr>
        </p:nvGraphicFramePr>
        <p:xfrm>
          <a:off x="4004663" y="3257886"/>
          <a:ext cx="73152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Validation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1.0000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0.9762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0.9912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C7BC4B7-8C8F-5B48-9A33-B3B01A392208}"/>
              </a:ext>
            </a:extLst>
          </p:cNvPr>
          <p:cNvSpPr txBox="1"/>
          <p:nvPr/>
        </p:nvSpPr>
        <p:spPr>
          <a:xfrm>
            <a:off x="4004663" y="287959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Fold set:4</a:t>
            </a:r>
            <a:endParaRPr kumimoji="1" lang="zh-TW" altLang="en-US" dirty="0"/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03004F4E-0D91-6B44-9BC2-72ED8D9AC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044758"/>
              </p:ext>
            </p:extLst>
          </p:nvPr>
        </p:nvGraphicFramePr>
        <p:xfrm>
          <a:off x="4004663" y="1407579"/>
          <a:ext cx="73152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Null model result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1.0000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0.628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7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8AB8C-3A16-5E47-8FBB-376348EB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LDA(</a:t>
            </a:r>
            <a:r>
              <a:rPr kumimoji="1" lang="en" altLang="zh-TW" dirty="0"/>
              <a:t>Linear discriminant analysis</a:t>
            </a:r>
            <a:r>
              <a:rPr lang="en" altLang="zh-TW" dirty="0">
                <a:solidFill>
                  <a:schemeClr val="tx1"/>
                </a:solidFill>
              </a:rPr>
              <a:t> 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452081-4466-0942-97A3-A913FC304405}"/>
              </a:ext>
            </a:extLst>
          </p:cNvPr>
          <p:cNvSpPr txBox="1"/>
          <p:nvPr/>
        </p:nvSpPr>
        <p:spPr>
          <a:xfrm>
            <a:off x="7047387" y="6499655"/>
            <a:ext cx="514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hlinkClick r:id="rId3"/>
              </a:rPr>
              <a:t>https://www.kaggle.com/shravank/predicting-breast-cancer-using-pca-lda-in-r</a:t>
            </a:r>
            <a:endParaRPr kumimoji="1" lang="en" altLang="zh-TW" sz="1200" dirty="0"/>
          </a:p>
          <a:p>
            <a:endParaRPr kumimoji="1" lang="zh-TW" alt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AA5158F-D799-1E44-B8FC-13BD0F664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7" r="10549"/>
          <a:stretch/>
        </p:blipFill>
        <p:spPr>
          <a:xfrm>
            <a:off x="3484256" y="1628608"/>
            <a:ext cx="4419600" cy="35916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647208A-95A7-A74E-829B-C9249C3F0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583" y="2170608"/>
            <a:ext cx="3952129" cy="25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EDD8A-D238-FD49-9BDC-00C6653F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</a:t>
            </a:r>
            <a:endParaRPr kumimoji="1" lang="zh-TW" altLang="en-US" dirty="0"/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C77D68C-B5D8-9D4A-B4CE-287991EB9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663481"/>
              </p:ext>
            </p:extLst>
          </p:nvPr>
        </p:nvGraphicFramePr>
        <p:xfrm>
          <a:off x="4004663" y="4743620"/>
          <a:ext cx="7315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93434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145587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38076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Test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4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Specificity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Accuracy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4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0.9667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0.9714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" altLang="zh-TW" dirty="0"/>
                        <a:t>0.9684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3723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0C18ABBF-EF4E-EF43-AAED-479BBFF1FE8E}"/>
              </a:ext>
            </a:extLst>
          </p:cNvPr>
          <p:cNvSpPr txBox="1"/>
          <p:nvPr/>
        </p:nvSpPr>
        <p:spPr>
          <a:xfrm>
            <a:off x="4004663" y="43742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Fold set:4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99ECCF2-1318-8745-A2C8-F5A33EA76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58211"/>
              </p:ext>
            </p:extLst>
          </p:nvPr>
        </p:nvGraphicFramePr>
        <p:xfrm>
          <a:off x="3598263" y="1222902"/>
          <a:ext cx="812800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686646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4948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703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5009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e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270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0.9957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124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0.9939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0.9947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1090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0.9913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0.9995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6484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0.9919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0.9826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41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0.9793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8208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0.9926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0.9678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0.9972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6493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avg.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0.9931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0.9888</a:t>
                      </a:r>
                      <a:endParaRPr lang="zh-TW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0.9891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801121201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361EFC-DDD6-A44B-97E4-D57EB7ABDD92}"/>
              </a:ext>
            </a:extLst>
          </p:cNvPr>
          <p:cNvSpPr txBox="1"/>
          <p:nvPr/>
        </p:nvSpPr>
        <p:spPr>
          <a:xfrm>
            <a:off x="3619995" y="866699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6-fold Cross Validation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29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EF786-B54F-434C-AD5A-3D93371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+ LDA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89506A-EC12-504B-B279-723FF3DF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53" y="1684560"/>
            <a:ext cx="4095142" cy="40404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9F62E-6D96-C14A-9388-DE7DDCAA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251" y="1553519"/>
            <a:ext cx="4171502" cy="41715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FBE0F2-3B52-6641-B05C-78367481D2AB}"/>
              </a:ext>
            </a:extLst>
          </p:cNvPr>
          <p:cNvSpPr txBox="1"/>
          <p:nvPr/>
        </p:nvSpPr>
        <p:spPr>
          <a:xfrm>
            <a:off x="7047387" y="6499655"/>
            <a:ext cx="514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hlinkClick r:id="rId5"/>
              </a:rPr>
              <a:t>https://www.kaggle.com/shravank/predicting-breast-cancer-using-pca-lda-in-r</a:t>
            </a:r>
            <a:endParaRPr kumimoji="1" lang="en" altLang="zh-TW" sz="1200" dirty="0"/>
          </a:p>
          <a:p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706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D79D6-A666-5A4B-8A2F-48DAF3EF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C3D85-4468-C24F-886C-55E964BE2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25832" cy="5120640"/>
          </a:xfrm>
        </p:spPr>
        <p:txBody>
          <a:bodyPr>
            <a:normAutofit/>
          </a:bodyPr>
          <a:lstStyle/>
          <a:p>
            <a:r>
              <a:rPr lang="en" altLang="zh-TW" sz="2400" dirty="0"/>
              <a:t>It is hard to select the feature, we make efforts to do that.</a:t>
            </a:r>
          </a:p>
          <a:p>
            <a:r>
              <a:rPr lang="en" altLang="zh-TW" sz="2400" dirty="0"/>
              <a:t>We </a:t>
            </a:r>
            <a:r>
              <a:rPr lang="en" altLang="zh-TW" sz="2400" dirty="0" err="1"/>
              <a:t>sti</a:t>
            </a:r>
            <a:r>
              <a:rPr lang="en-US" altLang="zh-TW" sz="2400" dirty="0"/>
              <a:t>l</a:t>
            </a:r>
            <a:r>
              <a:rPr lang="en" altLang="zh-TW" sz="2400" dirty="0"/>
              <a:t>l need to refer to others.</a:t>
            </a:r>
          </a:p>
          <a:p>
            <a:r>
              <a:rPr lang="en" altLang="zh-TW" sz="2400" dirty="0"/>
              <a:t>Try methods and compare the difference.</a:t>
            </a:r>
          </a:p>
        </p:txBody>
      </p:sp>
    </p:spTree>
    <p:extLst>
      <p:ext uri="{BB962C8B-B14F-4D97-AF65-F5344CB8AC3E}">
        <p14:creationId xmlns:p14="http://schemas.microsoft.com/office/powerpoint/2010/main" val="392604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69AEB-7BD7-2240-B056-2BBD2F36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4A257-41AE-0245-91FA-31084335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2"/>
              </a:rPr>
              <a:t>https://www.kaggle.com/shravank/predicting-breast-cancer-using-pca-lda-in-r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3"/>
              </a:rPr>
              <a:t>https://www.kaggle.com/mirichoi0218/classification-breast-cancer-or-not-with-15-ml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4"/>
              </a:rPr>
              <a:t>https://www.kaggle.com/paultimothymooney/decision-trees-for-binary-classification-0-99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5"/>
              </a:rPr>
              <a:t>https://www.kaggle.com/kanncaa1/statistical-learning-tutorial-for-beginners/data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6"/>
              </a:rPr>
              <a:t>https://www.kaggle.com/kanncaa1/statistical-learning-tutorial-for-beginners/notebook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7"/>
              </a:rPr>
              <a:t>https://www.kaggle.com/bbloggsbott/feature-selection-correlation-and-p-value/input</a:t>
            </a:r>
            <a:endParaRPr kumimoji="1" lang="en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" altLang="zh-TW" dirty="0">
                <a:hlinkClick r:id="rId8"/>
              </a:rPr>
              <a:t>https://www.kaggle.com/uciml/breast-cancer-wisconsin-data/kernels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31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FB62A-8F32-834D-9379-214AE810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41E3A4-3746-F34E-B4DB-54D2C760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/>
              <a:t>Predict whether the cancer is benign or malignant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312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DC1F4-D869-D648-91BB-149B896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09183-1EBB-104E-B403-0E709429E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864108"/>
            <a:ext cx="8242300" cy="5120640"/>
          </a:xfrm>
        </p:spPr>
        <p:txBody>
          <a:bodyPr>
            <a:normAutofit/>
          </a:bodyPr>
          <a:lstStyle/>
          <a:p>
            <a:r>
              <a:rPr kumimoji="1" lang="en" altLang="zh-TW" sz="2400" dirty="0"/>
              <a:t>Input format: .csv</a:t>
            </a:r>
          </a:p>
          <a:p>
            <a:r>
              <a:rPr kumimoji="1" lang="en" altLang="zh-TW" sz="2400" dirty="0"/>
              <a:t>30 columns features</a:t>
            </a:r>
          </a:p>
          <a:p>
            <a:r>
              <a:rPr kumimoji="1" lang="en" altLang="zh-TW" sz="2400" dirty="0"/>
              <a:t>569 rows</a:t>
            </a:r>
          </a:p>
          <a:p>
            <a:r>
              <a:rPr lang="en" altLang="zh-TW" sz="2400" dirty="0"/>
              <a:t>All feature values are recoded with four significant digits.</a:t>
            </a:r>
          </a:p>
          <a:p>
            <a:pPr fontAlgn="base"/>
            <a:r>
              <a:rPr lang="en" altLang="zh-TW" sz="2400" dirty="0"/>
              <a:t>Missing attribute values: none</a:t>
            </a:r>
          </a:p>
          <a:p>
            <a:pPr fontAlgn="base"/>
            <a:r>
              <a:rPr lang="en" altLang="zh-TW" sz="2400" dirty="0"/>
              <a:t>Class distribution: 357 benign, 212 malignant</a:t>
            </a:r>
          </a:p>
          <a:p>
            <a:pPr fontAlgn="base"/>
            <a:r>
              <a:rPr lang="en" altLang="zh-TW" sz="2400" dirty="0">
                <a:hlinkClick r:id="rId3"/>
              </a:rPr>
              <a:t>https://www.kaggle.com/uciml/breast-cancer-wisconsin-data</a:t>
            </a:r>
            <a:endParaRPr lang="en" altLang="zh-TW" sz="2400" dirty="0"/>
          </a:p>
          <a:p>
            <a:pPr fontAlgn="base"/>
            <a:endParaRPr lang="en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355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66B19-1343-6546-BB28-C27A1A5F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Shiny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A40FC8-CCF5-E04B-B214-66C655D02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739681"/>
            <a:ext cx="7315200" cy="33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1022D-EDBA-D145-B16B-1D74111C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4C6EB-A334-6246-B6B6-60AFF312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/>
              <a:t>radius</a:t>
            </a:r>
          </a:p>
          <a:p>
            <a:r>
              <a:rPr kumimoji="1" lang="en" altLang="zh-TW" sz="2400" dirty="0"/>
              <a:t>texture </a:t>
            </a:r>
          </a:p>
          <a:p>
            <a:r>
              <a:rPr kumimoji="1" lang="en" altLang="zh-TW" sz="2400" dirty="0"/>
              <a:t>perimeter</a:t>
            </a:r>
          </a:p>
          <a:p>
            <a:r>
              <a:rPr kumimoji="1" lang="en" altLang="zh-TW" sz="2400" dirty="0"/>
              <a:t>area</a:t>
            </a:r>
          </a:p>
          <a:p>
            <a:r>
              <a:rPr kumimoji="1" lang="en" altLang="zh-TW" sz="2400" dirty="0"/>
              <a:t>smoothness</a:t>
            </a:r>
          </a:p>
          <a:p>
            <a:r>
              <a:rPr kumimoji="1" lang="en" altLang="zh-TW" sz="2400" dirty="0"/>
              <a:t>compactness </a:t>
            </a:r>
          </a:p>
          <a:p>
            <a:r>
              <a:rPr kumimoji="1" lang="en" altLang="zh-TW" sz="2400" dirty="0"/>
              <a:t>concavity </a:t>
            </a:r>
          </a:p>
          <a:p>
            <a:r>
              <a:rPr kumimoji="1" lang="en" altLang="zh-TW" sz="2400" dirty="0"/>
              <a:t>concave points </a:t>
            </a:r>
          </a:p>
          <a:p>
            <a:r>
              <a:rPr kumimoji="1" lang="en" altLang="zh-TW" sz="2400" dirty="0"/>
              <a:t>symmetry</a:t>
            </a:r>
          </a:p>
          <a:p>
            <a:r>
              <a:rPr kumimoji="1" lang="en" altLang="zh-TW" sz="2400" dirty="0"/>
              <a:t>fractal dimension</a:t>
            </a:r>
            <a:endParaRPr kumimoji="1" lang="zh-TW" altLang="en-US" sz="2400" dirty="0"/>
          </a:p>
        </p:txBody>
      </p:sp>
      <p:sp>
        <p:nvSpPr>
          <p:cNvPr id="4" name="右大括弧 3">
            <a:extLst>
              <a:ext uri="{FF2B5EF4-FFF2-40B4-BE49-F238E27FC236}">
                <a16:creationId xmlns:a16="http://schemas.microsoft.com/office/drawing/2014/main" id="{6558E6AF-2DE1-BB41-971D-29513C0A8530}"/>
              </a:ext>
            </a:extLst>
          </p:cNvPr>
          <p:cNvSpPr/>
          <p:nvPr/>
        </p:nvSpPr>
        <p:spPr>
          <a:xfrm>
            <a:off x="6819329" y="1410276"/>
            <a:ext cx="518983" cy="402830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CE93E8-ECCD-0E43-9F95-88BA886A95D6}"/>
              </a:ext>
            </a:extLst>
          </p:cNvPr>
          <p:cNvSpPr txBox="1"/>
          <p:nvPr/>
        </p:nvSpPr>
        <p:spPr>
          <a:xfrm>
            <a:off x="7920681" y="2834556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_mean</a:t>
            </a:r>
          </a:p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_standard error</a:t>
            </a:r>
          </a:p>
          <a:p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_worst</a:t>
            </a:r>
            <a:endParaRPr kumimoji="1" lang="zh-TW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2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A1648-B99F-7E4D-85D3-C66B59EB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84131-1ED2-164E-9F24-EB6816D8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Model</a:t>
            </a:r>
          </a:p>
          <a:p>
            <a:pPr lvl="1"/>
            <a:r>
              <a:rPr kumimoji="1" lang="en-US" altLang="zh-TW" sz="2400" dirty="0"/>
              <a:t>Decision tree </a:t>
            </a:r>
          </a:p>
          <a:p>
            <a:pPr lvl="1"/>
            <a:r>
              <a:rPr kumimoji="1" lang="en-US" altLang="zh-TW" sz="2400" dirty="0"/>
              <a:t>Naïve Bayes</a:t>
            </a:r>
          </a:p>
          <a:p>
            <a:pPr lvl="1"/>
            <a:r>
              <a:rPr kumimoji="1" lang="en-US" altLang="zh-TW" sz="2400" dirty="0"/>
              <a:t>K-Nearest </a:t>
            </a:r>
            <a:r>
              <a:rPr kumimoji="1" lang="en-US" altLang="zh-TW" sz="2400" dirty="0" err="1"/>
              <a:t>Neighbour</a:t>
            </a:r>
            <a:r>
              <a:rPr kumimoji="1" lang="en-US" altLang="zh-TW" sz="2400" dirty="0"/>
              <a:t> Classification(KNN)</a:t>
            </a:r>
          </a:p>
          <a:p>
            <a:pPr lvl="1"/>
            <a:r>
              <a:rPr kumimoji="1" lang="en-US" altLang="zh-TW" sz="2400" dirty="0"/>
              <a:t>Random Forest</a:t>
            </a:r>
          </a:p>
          <a:p>
            <a:pPr lvl="1"/>
            <a:r>
              <a:rPr kumimoji="1" lang="en" altLang="zh-TW" sz="2400" dirty="0"/>
              <a:t>Generalized Boosted Regression Modeling (GBM)</a:t>
            </a:r>
          </a:p>
          <a:p>
            <a:pPr lvl="1"/>
            <a:r>
              <a:rPr kumimoji="1" lang="en-US" altLang="zh-TW" sz="2400" dirty="0"/>
              <a:t>Support Vector Machines (SVM)</a:t>
            </a:r>
          </a:p>
          <a:p>
            <a:r>
              <a:rPr kumimoji="1" lang="en-US" altLang="zh-TW" sz="2400" dirty="0"/>
              <a:t>PCA + LDA</a:t>
            </a:r>
          </a:p>
          <a:p>
            <a:pPr lvl="1"/>
            <a:endParaRPr kumimoji="1" lang="en-US" altLang="zh-TW" sz="2400" dirty="0"/>
          </a:p>
          <a:p>
            <a:r>
              <a:rPr kumimoji="1" lang="en-US" altLang="zh-TW" sz="2400" dirty="0"/>
              <a:t>Null model</a:t>
            </a:r>
          </a:p>
          <a:p>
            <a:pPr lvl="1"/>
            <a:r>
              <a:rPr kumimoji="1" lang="en-US" altLang="zh-TW" sz="2400" dirty="0"/>
              <a:t>Guess all </a:t>
            </a:r>
            <a:r>
              <a:rPr lang="en" altLang="zh-TW" sz="2400" dirty="0"/>
              <a:t>benign</a:t>
            </a:r>
            <a:endParaRPr kumimoji="1" lang="en-US" altLang="zh-TW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08B72D-B94F-CA44-B1DE-4B12AF79165B}"/>
              </a:ext>
            </a:extLst>
          </p:cNvPr>
          <p:cNvSpPr txBox="1"/>
          <p:nvPr/>
        </p:nvSpPr>
        <p:spPr>
          <a:xfrm>
            <a:off x="6635286" y="6283485"/>
            <a:ext cx="555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3"/>
              </a:rPr>
              <a:t>https://www.kaggle.com/mirichoi0218/classification-breast-cancer-or-not-with-15-ml</a:t>
            </a:r>
            <a:br>
              <a:rPr lang="en" altLang="zh-TW" sz="1200" dirty="0"/>
            </a:br>
            <a:r>
              <a:rPr kumimoji="1" lang="en" altLang="zh-TW" sz="1200" dirty="0">
                <a:hlinkClick r:id="rId4"/>
              </a:rPr>
              <a:t>https://www.kaggle.com/shravank/predicting-breast-cancer-using-pca-lda-in-r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13206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1E639-069C-3042-B498-02BF10C4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Performance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EE466AE-1A23-4C4A-BC99-DF40A1656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790952"/>
              </p:ext>
            </p:extLst>
          </p:nvPr>
        </p:nvGraphicFramePr>
        <p:xfrm>
          <a:off x="4624826" y="1468730"/>
          <a:ext cx="4519174" cy="3911396"/>
        </p:xfrm>
        <a:graphic>
          <a:graphicData uri="http://schemas.openxmlformats.org/drawingml/2006/table">
            <a:tbl>
              <a:tblPr/>
              <a:tblGrid>
                <a:gridCol w="2418154">
                  <a:extLst>
                    <a:ext uri="{9D8B030D-6E8A-4147-A177-3AD203B41FA5}">
                      <a16:colId xmlns:a16="http://schemas.microsoft.com/office/drawing/2014/main" val="2909723044"/>
                    </a:ext>
                  </a:extLst>
                </a:gridCol>
                <a:gridCol w="2101020">
                  <a:extLst>
                    <a:ext uri="{9D8B030D-6E8A-4147-A177-3AD203B41FA5}">
                      <a16:colId xmlns:a16="http://schemas.microsoft.com/office/drawing/2014/main" val="205981889"/>
                    </a:ext>
                  </a:extLst>
                </a:gridCol>
              </a:tblGrid>
              <a:tr h="862952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Model_name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AUC_score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00685"/>
                  </a:ext>
                </a:extLst>
              </a:tr>
              <a:tr h="259752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590205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rpart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0.945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84494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nb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0.932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963855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knn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0.967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421674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rf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0.916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870981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gbm</a:t>
                      </a:r>
                      <a:endParaRPr lang="en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0.983</a:t>
                      </a:r>
                      <a:endParaRPr lang="zh-TW" altLang="en-US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46397"/>
                  </a:ext>
                </a:extLst>
              </a:tr>
              <a:tr h="459494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svm</a:t>
                      </a:r>
                      <a:endParaRPr lang="en" sz="150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0.962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31440" marR="31440" marT="31440" marB="314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40088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FEEC60B-C463-2147-945F-52AF5BCE2A31}"/>
              </a:ext>
            </a:extLst>
          </p:cNvPr>
          <p:cNvSpPr txBox="1"/>
          <p:nvPr/>
        </p:nvSpPr>
        <p:spPr>
          <a:xfrm>
            <a:off x="5894398" y="1123837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Without cross validation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E59907-8570-7B42-9351-C8548648BC48}"/>
              </a:ext>
            </a:extLst>
          </p:cNvPr>
          <p:cNvSpPr txBox="1"/>
          <p:nvPr/>
        </p:nvSpPr>
        <p:spPr>
          <a:xfrm>
            <a:off x="6635286" y="6283485"/>
            <a:ext cx="5556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3"/>
              </a:rPr>
              <a:t>https://www.kaggle.com/mirichoi0218/classification-breast-cancer-or-not-with-15-ml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15303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D4D08-E2B4-0945-8016-7C7C21DD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01378D-DC3B-CD4C-B4EA-974287A6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7" y="4152982"/>
            <a:ext cx="2480444" cy="24384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948A32-D0F2-A148-A31C-B20B54BE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05" y="909000"/>
            <a:ext cx="2576629" cy="25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24B1F1-053D-C245-9BD7-5511DA6CC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185" y="3563937"/>
            <a:ext cx="2576629" cy="25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CB0E71-4B51-B74D-92F1-F258BB94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70" y="3576367"/>
            <a:ext cx="2576629" cy="25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A82F2C-04D1-1A41-A92E-B00042EBF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770" y="909000"/>
            <a:ext cx="2576629" cy="25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C14BC2-1C48-BB4D-A835-5B3B04F00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933" y="909000"/>
            <a:ext cx="2576629" cy="25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1CB21E-4676-5F47-8F6A-09168DB70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933" y="3576367"/>
            <a:ext cx="2576629" cy="25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C3D57E-E762-4945-9DE0-5B9B892ED871}"/>
              </a:ext>
            </a:extLst>
          </p:cNvPr>
          <p:cNvSpPr txBox="1"/>
          <p:nvPr/>
        </p:nvSpPr>
        <p:spPr>
          <a:xfrm>
            <a:off x="6635286" y="6283485"/>
            <a:ext cx="5556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10"/>
              </a:rPr>
              <a:t>https://www.kaggle.com/mirichoi0218/classification-breast-cancer-or-not-with-15-ml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0645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D400B-87B9-F440-9850-FA9BA90C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of the 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B9FFE-D7E8-BF48-8921-1A5E537F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864108"/>
            <a:ext cx="7730068" cy="512064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Tried to selected features</a:t>
            </a:r>
          </a:p>
          <a:p>
            <a:r>
              <a:rPr kumimoji="1" lang="en-US" altLang="zh-TW" sz="2400" dirty="0"/>
              <a:t>PCA 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1B1765-66EF-7D40-8B14-8107DE0F6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/>
          <a:stretch/>
        </p:blipFill>
        <p:spPr>
          <a:xfrm>
            <a:off x="7010399" y="1130300"/>
            <a:ext cx="4778859" cy="44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7479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{C0B10095-AF5D-E541-9280-A1C85B669470}tf10001124</Template>
  <TotalTime>1639</TotalTime>
  <Words>555</Words>
  <Application>Microsoft Office PowerPoint</Application>
  <PresentationFormat>寬螢幕</PresentationFormat>
  <Paragraphs>222</Paragraphs>
  <Slides>16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Helvetica Neue</vt:lpstr>
      <vt:lpstr>微軟正黑體</vt:lpstr>
      <vt:lpstr>新細明體</vt:lpstr>
      <vt:lpstr>Arial</vt:lpstr>
      <vt:lpstr>Calibri</vt:lpstr>
      <vt:lpstr>Corbel</vt:lpstr>
      <vt:lpstr>Wingdings 2</vt:lpstr>
      <vt:lpstr>框架</vt:lpstr>
      <vt:lpstr>Breast Cancer Wisconsin (Diagnostic) Data Set</vt:lpstr>
      <vt:lpstr>Goal</vt:lpstr>
      <vt:lpstr>Data</vt:lpstr>
      <vt:lpstr>Shiny</vt:lpstr>
      <vt:lpstr>Features</vt:lpstr>
      <vt:lpstr>Method</vt:lpstr>
      <vt:lpstr>Performance</vt:lpstr>
      <vt:lpstr>ROC</vt:lpstr>
      <vt:lpstr>Correlation of the features</vt:lpstr>
      <vt:lpstr>5-fold Cross Validation </vt:lpstr>
      <vt:lpstr>SVM performance (compares with null model)</vt:lpstr>
      <vt:lpstr>PCA + LDA(Linear discriminant analysis )</vt:lpstr>
      <vt:lpstr>PCA + LDA</vt:lpstr>
      <vt:lpstr>PCA + LDA</vt:lpstr>
      <vt:lpstr>Challenge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 Ren</dc:creator>
  <cp:lastModifiedBy>映函 吳</cp:lastModifiedBy>
  <cp:revision>125</cp:revision>
  <dcterms:created xsi:type="dcterms:W3CDTF">2020-06-13T15:29:19Z</dcterms:created>
  <dcterms:modified xsi:type="dcterms:W3CDTF">2020-06-15T14:17:17Z</dcterms:modified>
</cp:coreProperties>
</file>